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7" d="100"/>
          <a:sy n="57" d="100"/>
        </p:scale>
        <p:origin x="908"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CC2129-7F01-4140-963E-FD0CB78F164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04D20C8-998C-47E9-9A9E-A4B47FB53C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9BA36B6-A06B-45A6-ACCA-267F61B9221D}"/>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BABF723E-5FC6-45ED-B481-7F3184FAB53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5F164C-207A-4ADE-A6AD-89862D173D24}"/>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214738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195EE7-B720-4018-807C-8646791605B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E09F1D6-3E22-4C75-B56A-347A8EE3926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648924-116C-4D5A-ADF2-62DC4AAC4989}"/>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9B24C516-4084-47DB-A53B-1E76E951BF2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A39581-2D1C-4C73-9984-511B1E9C021F}"/>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24017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03A8062-8DC1-48EB-B7A1-B5B5DE13553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916B201-0FBB-412F-A7AE-18CE5142C64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00F203-4A3E-461A-8907-1F7CDE57FC2F}"/>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766FC7DA-84EC-4EA4-9E76-18C4FEC49A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4D4B9D-9E20-4E12-9E69-64A07B716BBE}"/>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3965331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7C80E7-4A9A-4DED-AF6D-DBD2D3D39B5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995C7DC-B210-4D94-94D8-050782F31C0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6DBD919-F3CD-4CDB-B4A7-72AE563361A1}"/>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7E4D1C66-A72F-44B6-82DE-82559DE415C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A7FBB6-7C8A-45B8-BCC4-8CD9B64AE6D2}"/>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70309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7E3E8E-25D5-444D-82F1-44766C1FD32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65D4F1E-F1F2-4E8D-A079-05B6B4AC0D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4999B83-19FE-4DB5-A4E2-8164F11D84A1}"/>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C9DC51A7-4D4C-4A3B-9B06-DBDAE33991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82D7DBD-1C67-421A-86AE-118B3B38B3B5}"/>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332305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695288-5A01-4EA4-B8D5-CE9BCCDF138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18397F2-AAFE-4D17-A16C-F4C45240ABA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D234ED0-05C5-4272-A170-0E31331EDC7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BE92483-38CA-4481-A292-EC62ADC04BF1}"/>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6" name="Espace réservé du pied de page 5">
            <a:extLst>
              <a:ext uri="{FF2B5EF4-FFF2-40B4-BE49-F238E27FC236}">
                <a16:creationId xmlns:a16="http://schemas.microsoft.com/office/drawing/2014/main" id="{F3DAACDB-9EAB-46C7-8A82-F7857299AC3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44EC715-B04D-482F-A90C-40B458686257}"/>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251076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F7018-BCC9-4077-9DD2-A14F4ED3866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CC45A56-CCB0-47BE-9E40-7BF3F7183C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F657083-055F-4A98-8DD7-04BF5C21832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63BFA93-BEC1-49CC-99EB-E33A8FEA1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AE55B21-18D1-4F13-A4B1-1EE72A60657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454E8AE-2348-4078-8CD1-BC9BD0A28BB9}"/>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8" name="Espace réservé du pied de page 7">
            <a:extLst>
              <a:ext uri="{FF2B5EF4-FFF2-40B4-BE49-F238E27FC236}">
                <a16:creationId xmlns:a16="http://schemas.microsoft.com/office/drawing/2014/main" id="{AF31BD60-117E-420B-88EB-076E0892948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9B3E430-7D95-466A-82F1-5D6B8D779AD5}"/>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132822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6F9426-7FEB-43D0-89C0-1CDD0C159E6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E9B4588-D9FA-41A8-BB1B-FBB9AB890458}"/>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4" name="Espace réservé du pied de page 3">
            <a:extLst>
              <a:ext uri="{FF2B5EF4-FFF2-40B4-BE49-F238E27FC236}">
                <a16:creationId xmlns:a16="http://schemas.microsoft.com/office/drawing/2014/main" id="{E0167288-3B08-40D1-AF84-3B5D9563177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1D3BD40-4F19-4B04-9018-26918BA4945D}"/>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11144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D165926-629F-4D00-92C2-BFC782DDA0B6}"/>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3" name="Espace réservé du pied de page 2">
            <a:extLst>
              <a:ext uri="{FF2B5EF4-FFF2-40B4-BE49-F238E27FC236}">
                <a16:creationId xmlns:a16="http://schemas.microsoft.com/office/drawing/2014/main" id="{8B407342-2B43-4F6E-ADF6-7A97CFEBF94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4E50FC7-F463-4C3C-9907-707087194190}"/>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80823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F807E8-F430-47EF-83E6-A1587443727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93BD243-DD3E-45CF-8000-91D25675C9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62032C6-C31C-41B5-B25E-132429EA96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74C209B-2C13-4E1E-99CC-17AD6F9C0190}"/>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6" name="Espace réservé du pied de page 5">
            <a:extLst>
              <a:ext uri="{FF2B5EF4-FFF2-40B4-BE49-F238E27FC236}">
                <a16:creationId xmlns:a16="http://schemas.microsoft.com/office/drawing/2014/main" id="{6EAFFFCC-974F-4D96-BB47-BC5B706DD8A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D0A055F-A646-4A3F-99A8-C25C202EBD9F}"/>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372745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124C4-AFB0-494A-BD32-BFFF762862E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F15D0AD-FC75-4006-9CD2-000C0F1D60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6D5394E-6579-402E-A4A3-CA218D747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E3D78DC-212B-45F3-BE76-A08C33EAEC95}"/>
              </a:ext>
            </a:extLst>
          </p:cNvPr>
          <p:cNvSpPr>
            <a:spLocks noGrp="1"/>
          </p:cNvSpPr>
          <p:nvPr>
            <p:ph type="dt" sz="half" idx="10"/>
          </p:nvPr>
        </p:nvSpPr>
        <p:spPr/>
        <p:txBody>
          <a:bodyPr/>
          <a:lstStyle/>
          <a:p>
            <a:fld id="{35695DA3-484D-4998-9020-2F34ADC6FD9B}" type="datetimeFigureOut">
              <a:rPr lang="fr-FR" smtClean="0"/>
              <a:t>12/04/2025</a:t>
            </a:fld>
            <a:endParaRPr lang="fr-FR"/>
          </a:p>
        </p:txBody>
      </p:sp>
      <p:sp>
        <p:nvSpPr>
          <p:cNvPr id="6" name="Espace réservé du pied de page 5">
            <a:extLst>
              <a:ext uri="{FF2B5EF4-FFF2-40B4-BE49-F238E27FC236}">
                <a16:creationId xmlns:a16="http://schemas.microsoft.com/office/drawing/2014/main" id="{32709D94-6984-42D8-8560-03D09465D7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4CB50BF-658A-4A5A-B922-6D9663F20A57}"/>
              </a:ext>
            </a:extLst>
          </p:cNvPr>
          <p:cNvSpPr>
            <a:spLocks noGrp="1"/>
          </p:cNvSpPr>
          <p:nvPr>
            <p:ph type="sldNum" sz="quarter" idx="12"/>
          </p:nvPr>
        </p:nvSpPr>
        <p:spPr/>
        <p:txBody>
          <a:bodyPr/>
          <a:lstStyle/>
          <a:p>
            <a:fld id="{90C0CE50-A34E-40F8-9B7C-09B15D87EB0A}" type="slidenum">
              <a:rPr lang="fr-FR" smtClean="0"/>
              <a:t>‹N°›</a:t>
            </a:fld>
            <a:endParaRPr lang="fr-FR"/>
          </a:p>
        </p:txBody>
      </p:sp>
    </p:spTree>
    <p:extLst>
      <p:ext uri="{BB962C8B-B14F-4D97-AF65-F5344CB8AC3E}">
        <p14:creationId xmlns:p14="http://schemas.microsoft.com/office/powerpoint/2010/main" val="290886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B9753F1-8AF4-4315-8188-885FEDB90B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756649F-F7BC-4DB8-BB40-AF9BB9A92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EF93EB-C8AE-4752-B725-4088EF65DE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95DA3-484D-4998-9020-2F34ADC6FD9B}" type="datetimeFigureOut">
              <a:rPr lang="fr-FR" smtClean="0"/>
              <a:t>12/04/2025</a:t>
            </a:fld>
            <a:endParaRPr lang="fr-FR"/>
          </a:p>
        </p:txBody>
      </p:sp>
      <p:sp>
        <p:nvSpPr>
          <p:cNvPr id="5" name="Espace réservé du pied de page 4">
            <a:extLst>
              <a:ext uri="{FF2B5EF4-FFF2-40B4-BE49-F238E27FC236}">
                <a16:creationId xmlns:a16="http://schemas.microsoft.com/office/drawing/2014/main" id="{C5714EBA-19B8-434C-A56F-DE4A89CF3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CE11D85-6502-4C37-B6D8-BAEF5ADCC8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0CE50-A34E-40F8-9B7C-09B15D87EB0A}" type="slidenum">
              <a:rPr lang="fr-FR" smtClean="0"/>
              <a:t>‹N°›</a:t>
            </a:fld>
            <a:endParaRPr lang="fr-FR"/>
          </a:p>
        </p:txBody>
      </p:sp>
    </p:spTree>
    <p:extLst>
      <p:ext uri="{BB962C8B-B14F-4D97-AF65-F5344CB8AC3E}">
        <p14:creationId xmlns:p14="http://schemas.microsoft.com/office/powerpoint/2010/main" val="2821022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ouljourh@gmail.com" TargetMode="External"/><Relationship Id="rId4" Type="http://schemas.openxmlformats.org/officeDocument/2006/relationships/hyperlink" Target="mailto:ouljour@oc.gov.m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AB2185-3A67-4DBD-A99B-1D5BA506B011}"/>
              </a:ext>
            </a:extLst>
          </p:cNvPr>
          <p:cNvSpPr>
            <a:spLocks noGrp="1"/>
          </p:cNvSpPr>
          <p:nvPr>
            <p:ph type="ctrTitle"/>
          </p:nvPr>
        </p:nvSpPr>
        <p:spPr>
          <a:xfrm>
            <a:off x="1447800" y="3286654"/>
            <a:ext cx="9144000" cy="1105430"/>
          </a:xfrm>
        </p:spPr>
        <p:txBody>
          <a:bodyPr>
            <a:noAutofit/>
          </a:bodyPr>
          <a:lstStyle/>
          <a:p>
            <a:pPr rtl="1"/>
            <a:br>
              <a:rPr lang="en-US" sz="4000" b="1" dirty="0">
                <a:solidFill>
                  <a:schemeClr val="accent2">
                    <a:lumMod val="75000"/>
                  </a:schemeClr>
                </a:solidFill>
                <a:latin typeface="Book Antiqua" panose="02040602050305030304" pitchFamily="18" charset="0"/>
                <a:ea typeface="+mj-ea"/>
                <a:cs typeface="+mj-cs"/>
              </a:rPr>
            </a:br>
            <a:r>
              <a:rPr lang="en-US" sz="4000" b="1" dirty="0">
                <a:solidFill>
                  <a:schemeClr val="accent2">
                    <a:lumMod val="75000"/>
                  </a:schemeClr>
                </a:solidFill>
                <a:latin typeface="Book Antiqua" panose="02040602050305030304" pitchFamily="18" charset="0"/>
                <a:ea typeface="+mj-ea"/>
                <a:cs typeface="+mj-cs"/>
              </a:rPr>
              <a:t>v.12 </a:t>
            </a:r>
            <a:r>
              <a:rPr lang="ar-MA" sz="4000" b="1" dirty="0">
                <a:solidFill>
                  <a:schemeClr val="accent2">
                    <a:lumMod val="75000"/>
                  </a:schemeClr>
                </a:solidFill>
                <a:latin typeface="Book Antiqua" panose="02040602050305030304" pitchFamily="18" charset="0"/>
                <a:ea typeface="+mj-ea"/>
                <a:cs typeface="+mj-cs"/>
              </a:rPr>
              <a:t>تدفق التجارة وطبيعة المعاملات ورموز الإجراءات الجمركية (السلع)</a:t>
            </a:r>
            <a:endParaRPr lang="fr-FR" sz="4000" dirty="0"/>
          </a:p>
        </p:txBody>
      </p:sp>
      <p:sp>
        <p:nvSpPr>
          <p:cNvPr id="3" name="Sous-titre 2">
            <a:extLst>
              <a:ext uri="{FF2B5EF4-FFF2-40B4-BE49-F238E27FC236}">
                <a16:creationId xmlns:a16="http://schemas.microsoft.com/office/drawing/2014/main" id="{9C6DDC1A-E48A-494E-B8A6-114064DFB1C7}"/>
              </a:ext>
            </a:extLst>
          </p:cNvPr>
          <p:cNvSpPr>
            <a:spLocks noGrp="1"/>
          </p:cNvSpPr>
          <p:nvPr>
            <p:ph type="subTitle" idx="1"/>
          </p:nvPr>
        </p:nvSpPr>
        <p:spPr>
          <a:xfrm>
            <a:off x="1354667" y="1504157"/>
            <a:ext cx="9144000" cy="1655762"/>
          </a:xfrm>
        </p:spPr>
        <p:txBody>
          <a:bodyPr/>
          <a:lstStyle/>
          <a:p>
            <a:r>
              <a:rPr lang="en-US" dirty="0"/>
              <a:t>International Workshop on Updated Recommendations in the Trade Statistics Manuals – IMTS 2026 and MSITS 2026, Muscat, Oman, 14-16 April 2025</a:t>
            </a:r>
            <a:endParaRPr lang="fr-FR" dirty="0"/>
          </a:p>
        </p:txBody>
      </p:sp>
      <p:pic>
        <p:nvPicPr>
          <p:cNvPr id="4" name="Picture 1364031570" descr="شعار أبيض وأسود&#10;&#10;الوصف الذي تم إنشاؤه تلقائيا">
            <a:extLst>
              <a:ext uri="{FF2B5EF4-FFF2-40B4-BE49-F238E27FC236}">
                <a16:creationId xmlns:a16="http://schemas.microsoft.com/office/drawing/2014/main" id="{FDD395F1-6744-4C47-218A-2C1943D8789D}"/>
              </a:ext>
            </a:extLst>
          </p:cNvPr>
          <p:cNvPicPr/>
          <p:nvPr/>
        </p:nvPicPr>
        <p:blipFill rotWithShape="1">
          <a:blip r:embed="rId2">
            <a:extLst>
              <a:ext uri="{28A0092B-C50C-407E-A947-70E740481C1C}">
                <a14:useLocalDpi xmlns:a14="http://schemas.microsoft.com/office/drawing/2010/main" val="0"/>
              </a:ext>
            </a:extLst>
          </a:blip>
          <a:srcRect l="11785" t="23161" r="14880" b="30580"/>
          <a:stretch/>
        </p:blipFill>
        <p:spPr>
          <a:xfrm>
            <a:off x="2894542" y="2509838"/>
            <a:ext cx="2510155" cy="417830"/>
          </a:xfrm>
          <a:prstGeom prst="rect">
            <a:avLst/>
          </a:prstGeom>
        </p:spPr>
      </p:pic>
      <p:pic>
        <p:nvPicPr>
          <p:cNvPr id="5" name="Picture 4" descr="خلفية سوداء بنص أبيض&#10;&#10;الوصف الذي تم إنشاؤه تلقائيا">
            <a:extLst>
              <a:ext uri="{FF2B5EF4-FFF2-40B4-BE49-F238E27FC236}">
                <a16:creationId xmlns:a16="http://schemas.microsoft.com/office/drawing/2014/main" id="{E9076869-99B1-45B5-87D3-E7718742434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266517" y="2290763"/>
            <a:ext cx="2047875" cy="762000"/>
          </a:xfrm>
          <a:prstGeom prst="rect">
            <a:avLst/>
          </a:prstGeom>
          <a:noFill/>
          <a:ln>
            <a:noFill/>
          </a:ln>
        </p:spPr>
      </p:pic>
      <p:sp>
        <p:nvSpPr>
          <p:cNvPr id="7" name="ZoneTexte 6">
            <a:extLst>
              <a:ext uri="{FF2B5EF4-FFF2-40B4-BE49-F238E27FC236}">
                <a16:creationId xmlns:a16="http://schemas.microsoft.com/office/drawing/2014/main" id="{5CDBAF8F-5FA1-4CC2-B852-7EA1ED126EC3}"/>
              </a:ext>
            </a:extLst>
          </p:cNvPr>
          <p:cNvSpPr txBox="1"/>
          <p:nvPr/>
        </p:nvSpPr>
        <p:spPr>
          <a:xfrm>
            <a:off x="1557867" y="4430513"/>
            <a:ext cx="9144000" cy="1569660"/>
          </a:xfrm>
          <a:prstGeom prst="rect">
            <a:avLst/>
          </a:prstGeom>
          <a:noFill/>
        </p:spPr>
        <p:txBody>
          <a:bodyPr wrap="square">
            <a:spAutoFit/>
          </a:bodyPr>
          <a:lstStyle/>
          <a:p>
            <a:pPr algn="ctr" rtl="1">
              <a:spcBef>
                <a:spcPts val="0"/>
              </a:spcBef>
            </a:pPr>
            <a:r>
              <a:rPr lang="ar-MA" sz="1600" b="1" dirty="0" err="1"/>
              <a:t>أولجور</a:t>
            </a:r>
            <a:r>
              <a:rPr lang="ar-MA" sz="1600" b="1" dirty="0"/>
              <a:t> الحسين</a:t>
            </a:r>
            <a:endParaRPr lang="fr-FR" sz="1600" b="1" dirty="0"/>
          </a:p>
          <a:p>
            <a:pPr algn="ctr" rtl="1"/>
            <a:r>
              <a:rPr lang="ar-MA" sz="1600" b="1" dirty="0"/>
              <a:t>مكتب الصرف</a:t>
            </a:r>
          </a:p>
          <a:p>
            <a:pPr algn="ctr" rtl="1">
              <a:spcBef>
                <a:spcPts val="0"/>
              </a:spcBef>
            </a:pPr>
            <a:r>
              <a:rPr lang="ar-MA" sz="1600" b="1" dirty="0"/>
              <a:t>المغرب</a:t>
            </a:r>
            <a:endParaRPr lang="fr-FR" sz="1600" b="1" dirty="0"/>
          </a:p>
          <a:p>
            <a:pPr algn="ctr" rtl="1">
              <a:spcBef>
                <a:spcPts val="0"/>
              </a:spcBef>
            </a:pPr>
            <a:r>
              <a:rPr lang="fr-FR" sz="1600" b="1" dirty="0">
                <a:hlinkClick r:id="rId4"/>
              </a:rPr>
              <a:t>ouljour@oc.gov.ma</a:t>
            </a:r>
            <a:endParaRPr lang="fr-FR" sz="1600" b="1" dirty="0"/>
          </a:p>
          <a:p>
            <a:pPr algn="ctr" rtl="1">
              <a:spcBef>
                <a:spcPts val="0"/>
              </a:spcBef>
            </a:pPr>
            <a:r>
              <a:rPr lang="fr-FR" sz="1600" b="1" dirty="0">
                <a:hlinkClick r:id="rId5"/>
              </a:rPr>
              <a:t>ouljourh@gmail.com</a:t>
            </a:r>
            <a:endParaRPr lang="fr-FR" sz="1600" b="1" dirty="0"/>
          </a:p>
          <a:p>
            <a:pPr algn="ctr" rtl="1">
              <a:spcBef>
                <a:spcPts val="0"/>
              </a:spcBef>
            </a:pPr>
            <a:endParaRPr lang="ar-MA" sz="1600" b="1" dirty="0"/>
          </a:p>
        </p:txBody>
      </p:sp>
    </p:spTree>
    <p:extLst>
      <p:ext uri="{BB962C8B-B14F-4D97-AF65-F5344CB8AC3E}">
        <p14:creationId xmlns:p14="http://schemas.microsoft.com/office/powerpoint/2010/main" val="2684154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AFE46E-1DB2-49D1-9839-A1651CCDA1E7}"/>
              </a:ext>
            </a:extLst>
          </p:cNvPr>
          <p:cNvSpPr>
            <a:spLocks noGrp="1"/>
          </p:cNvSpPr>
          <p:nvPr>
            <p:ph type="title"/>
          </p:nvPr>
        </p:nvSpPr>
        <p:spPr/>
        <p:txBody>
          <a:bodyPr/>
          <a:lstStyle/>
          <a:p>
            <a:pPr algn="r" rtl="1"/>
            <a:r>
              <a:rPr lang="ar-MA" dirty="0"/>
              <a:t>جدول مطابقة الإجراءات الجمركية للإجراءات الإحصائية</a:t>
            </a:r>
            <a:endParaRPr lang="fr-FR" dirty="0"/>
          </a:p>
        </p:txBody>
      </p:sp>
      <p:sp>
        <p:nvSpPr>
          <p:cNvPr id="3" name="Espace réservé du contenu 2">
            <a:extLst>
              <a:ext uri="{FF2B5EF4-FFF2-40B4-BE49-F238E27FC236}">
                <a16:creationId xmlns:a16="http://schemas.microsoft.com/office/drawing/2014/main" id="{414A3199-62C0-4C7E-BF57-9236E0AC1D8F}"/>
              </a:ext>
            </a:extLst>
          </p:cNvPr>
          <p:cNvSpPr>
            <a:spLocks noGrp="1"/>
          </p:cNvSpPr>
          <p:nvPr>
            <p:ph idx="1"/>
          </p:nvPr>
        </p:nvSpPr>
        <p:spPr>
          <a:xfrm>
            <a:off x="931333" y="2342091"/>
            <a:ext cx="10515600" cy="4351338"/>
          </a:xfrm>
        </p:spPr>
        <p:txBody>
          <a:bodyPr/>
          <a:lstStyle/>
          <a:p>
            <a:pPr algn="r" rtl="1"/>
            <a:r>
              <a:rPr lang="ar-MA" dirty="0"/>
              <a:t>تتيح رموز الإجراءات الإحصائية ما يلي:</a:t>
            </a:r>
            <a:endParaRPr lang="fr-FR" dirty="0"/>
          </a:p>
          <a:p>
            <a:pPr algn="r" rtl="1"/>
            <a:r>
              <a:rPr lang="ar-MA" dirty="0"/>
              <a:t>تحديد </a:t>
            </a:r>
            <a:r>
              <a:rPr lang="ar-MA" dirty="0" err="1"/>
              <a:t>الإدراجات</a:t>
            </a:r>
            <a:r>
              <a:rPr lang="ar-MA" dirty="0"/>
              <a:t> </a:t>
            </a:r>
            <a:r>
              <a:rPr lang="ar-MA" dirty="0" err="1"/>
              <a:t>والاستبعادات</a:t>
            </a:r>
            <a:r>
              <a:rPr lang="ar-MA" dirty="0"/>
              <a:t> بناءً على توصيات دليل </a:t>
            </a:r>
            <a:r>
              <a:rPr lang="fr-FR" dirty="0"/>
              <a:t>IMTS 2010 </a:t>
            </a:r>
          </a:p>
          <a:p>
            <a:pPr algn="r" rtl="1"/>
            <a:r>
              <a:rPr lang="ar-MA" dirty="0"/>
              <a:t>تسجيل منفصل لأنواع معينة من المعاملات التجارية</a:t>
            </a:r>
            <a:r>
              <a:rPr lang="fr-FR" dirty="0"/>
              <a:t> </a:t>
            </a:r>
            <a:r>
              <a:rPr lang="ar-MA" dirty="0"/>
              <a:t>وهي مستمدة من رموز الإجراءات الجمركية.</a:t>
            </a:r>
            <a:endParaRPr lang="fr-FR" dirty="0"/>
          </a:p>
        </p:txBody>
      </p:sp>
    </p:spTree>
    <p:extLst>
      <p:ext uri="{BB962C8B-B14F-4D97-AF65-F5344CB8AC3E}">
        <p14:creationId xmlns:p14="http://schemas.microsoft.com/office/powerpoint/2010/main" val="147470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2F6A3B-1B8F-4C1D-A237-8B984EC949B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8F52BBD-AB1D-4E3F-875D-8B87CADAD894}"/>
              </a:ext>
            </a:extLst>
          </p:cNvPr>
          <p:cNvSpPr>
            <a:spLocks noGrp="1"/>
          </p:cNvSpPr>
          <p:nvPr>
            <p:ph idx="1"/>
          </p:nvPr>
        </p:nvSpPr>
        <p:spPr/>
        <p:txBody>
          <a:bodyPr/>
          <a:lstStyle/>
          <a:p>
            <a:pPr algn="r" rtl="1"/>
            <a:r>
              <a:rPr lang="ar-MA" dirty="0"/>
              <a:t>يتم إنشاء جدول ارتباط الإجراءات الجمركية بالإجراءات الإحصائية من قبل الوكالة المسؤولة عن تجميع إحصاءات التجارة الدولية (مكتب الصرف) بالتعاون مع إدارة الجمارك والضرائب غير المباشرة</a:t>
            </a:r>
            <a:endParaRPr lang="fr-FR" dirty="0"/>
          </a:p>
        </p:txBody>
      </p:sp>
      <p:pic>
        <p:nvPicPr>
          <p:cNvPr id="4" name="Image 2">
            <a:extLst>
              <a:ext uri="{FF2B5EF4-FFF2-40B4-BE49-F238E27FC236}">
                <a16:creationId xmlns:a16="http://schemas.microsoft.com/office/drawing/2014/main" id="{D6D3FAE1-5626-4EB4-B338-0EB38DA84E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653771" y="2887510"/>
            <a:ext cx="4551362" cy="3424390"/>
          </a:xfrm>
          <a:prstGeom prst="rect">
            <a:avLst/>
          </a:prstGeom>
          <a:noFill/>
        </p:spPr>
      </p:pic>
    </p:spTree>
    <p:extLst>
      <p:ext uri="{BB962C8B-B14F-4D97-AF65-F5344CB8AC3E}">
        <p14:creationId xmlns:p14="http://schemas.microsoft.com/office/powerpoint/2010/main" val="21817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3ED26E-1D86-4725-AAE7-AB9E0E08A6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FF3845-B821-4369-BCA5-D9EBD36D8E57}"/>
              </a:ext>
            </a:extLst>
          </p:cNvPr>
          <p:cNvSpPr>
            <a:spLocks noGrp="1"/>
          </p:cNvSpPr>
          <p:nvPr>
            <p:ph idx="1"/>
          </p:nvPr>
        </p:nvSpPr>
        <p:spPr/>
        <p:txBody>
          <a:bodyPr>
            <a:normAutofit lnSpcReduction="10000"/>
          </a:bodyPr>
          <a:lstStyle/>
          <a:p>
            <a:pPr algn="r" rtl="1"/>
            <a:r>
              <a:rPr lang="ar-MA" dirty="0"/>
              <a:t>نقل البضائع عبر الحدود غير الخاضعة لإجراءات جمركية منفصلة مثال: التجهيز الداخلي/الإصلاح </a:t>
            </a:r>
          </a:p>
          <a:p>
            <a:pPr algn="r" rtl="1"/>
            <a:r>
              <a:rPr lang="ar-MA" dirty="0"/>
              <a:t>يشير الإجراء الجمركي للتجهيز الداخلي إلى ما إذا كان هناك تغيير في الملكية.</a:t>
            </a:r>
            <a:endParaRPr lang="fr-FR" dirty="0"/>
          </a:p>
          <a:p>
            <a:pPr algn="r" rtl="1"/>
            <a:endParaRPr lang="fr-FR" dirty="0"/>
          </a:p>
          <a:p>
            <a:pPr algn="r" rtl="1"/>
            <a:endParaRPr lang="fr-FR" dirty="0"/>
          </a:p>
          <a:p>
            <a:pPr algn="r" rtl="1"/>
            <a:endParaRPr lang="fr-FR" dirty="0"/>
          </a:p>
          <a:p>
            <a:pPr algn="r" rtl="1"/>
            <a:endParaRPr lang="fr-FR" dirty="0"/>
          </a:p>
          <a:p>
            <a:pPr algn="r" rtl="1"/>
            <a:r>
              <a:rPr lang="ar-MA" dirty="0"/>
              <a:t>لا يوجد رمز إجراء مخصص للإصلاح. يعتمد تحديد الإصلاح والصيانة على قوائم المقاولات التي تقدمها وزارة الصناعة والتجارة، بالإضافة إلى المعلومات التي يتم جمعها مباشرةً من هؤلاء المشغلين.</a:t>
            </a:r>
            <a:endParaRPr lang="fr-FR" dirty="0"/>
          </a:p>
          <a:p>
            <a:pPr algn="r" rtl="1"/>
            <a:endParaRPr lang="fr-FR" dirty="0"/>
          </a:p>
        </p:txBody>
      </p:sp>
      <p:pic>
        <p:nvPicPr>
          <p:cNvPr id="4" name="Image 1">
            <a:extLst>
              <a:ext uri="{FF2B5EF4-FFF2-40B4-BE49-F238E27FC236}">
                <a16:creationId xmlns:a16="http://schemas.microsoft.com/office/drawing/2014/main" id="{50DAA9DD-DB89-412E-87F5-228118324C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987675"/>
            <a:ext cx="77406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3640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32206F-5E0B-41C2-A5FB-3DBE798826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A0A2BE4-53CE-484A-BD0E-26E95D680BCC}"/>
              </a:ext>
            </a:extLst>
          </p:cNvPr>
          <p:cNvSpPr>
            <a:spLocks noGrp="1"/>
          </p:cNvSpPr>
          <p:nvPr>
            <p:ph idx="1"/>
          </p:nvPr>
        </p:nvSpPr>
        <p:spPr/>
        <p:txBody>
          <a:bodyPr/>
          <a:lstStyle/>
          <a:p>
            <a:pPr algn="r" rtl="1"/>
            <a:r>
              <a:rPr lang="ar-MA" dirty="0"/>
              <a:t>استخدام الإجراءات الجمركية المبسطة: مثال على المناطق الحرة</a:t>
            </a:r>
            <a:endParaRPr lang="fr-FR" dirty="0"/>
          </a:p>
          <a:p>
            <a:pPr algn="r" rtl="1"/>
            <a:r>
              <a:rPr lang="ar-MA" dirty="0"/>
              <a:t>تُصرَّح جميع المعاملات بموجب إجراء جمركي واحد للاستيراد وآخر للتصدير</a:t>
            </a:r>
          </a:p>
          <a:p>
            <a:pPr algn="r" rtl="1"/>
            <a:r>
              <a:rPr lang="ar-MA" dirty="0"/>
              <a:t>استخدم استبيانات الشركات للحصول على التفاصيل: البضائع المخصصة </a:t>
            </a:r>
            <a:r>
              <a:rPr lang="ar-MA" dirty="0" err="1"/>
              <a:t>للتجهيزمع</a:t>
            </a:r>
            <a:r>
              <a:rPr lang="ar-MA" dirty="0"/>
              <a:t> أو بدون تغيير الملكية، والبضائع المستوردة للاستهلاك...</a:t>
            </a:r>
            <a:endParaRPr lang="fr-FR" dirty="0"/>
          </a:p>
          <a:p>
            <a:pPr algn="r" rtl="1"/>
            <a:endParaRPr lang="fr-FR" dirty="0"/>
          </a:p>
        </p:txBody>
      </p:sp>
      <p:pic>
        <p:nvPicPr>
          <p:cNvPr id="4" name="Image 1">
            <a:extLst>
              <a:ext uri="{FF2B5EF4-FFF2-40B4-BE49-F238E27FC236}">
                <a16:creationId xmlns:a16="http://schemas.microsoft.com/office/drawing/2014/main" id="{2BE68BD2-7B49-4230-8570-46C74C54B6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2937" y="3771581"/>
            <a:ext cx="5717117" cy="3086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7425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09B081-D202-44CF-88A4-D35976BC9BF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B5DD81F-C7E9-4FBE-8CB2-5A8536AF452D}"/>
              </a:ext>
            </a:extLst>
          </p:cNvPr>
          <p:cNvSpPr>
            <a:spLocks noGrp="1"/>
          </p:cNvSpPr>
          <p:nvPr>
            <p:ph idx="1"/>
          </p:nvPr>
        </p:nvSpPr>
        <p:spPr>
          <a:xfrm>
            <a:off x="5798634" y="1825625"/>
            <a:ext cx="5555166" cy="4351338"/>
          </a:xfrm>
        </p:spPr>
        <p:txBody>
          <a:bodyPr/>
          <a:lstStyle/>
          <a:p>
            <a:pPr algn="r" rtl="1"/>
            <a:r>
              <a:rPr lang="ar-MA" dirty="0"/>
              <a:t>يتم تحديد تدفقات التجارة وفقًا للإجراءات الإحصائية.</a:t>
            </a:r>
            <a:endParaRPr lang="fr-FR" dirty="0"/>
          </a:p>
        </p:txBody>
      </p:sp>
      <p:pic>
        <p:nvPicPr>
          <p:cNvPr id="4" name="Image 3">
            <a:extLst>
              <a:ext uri="{FF2B5EF4-FFF2-40B4-BE49-F238E27FC236}">
                <a16:creationId xmlns:a16="http://schemas.microsoft.com/office/drawing/2014/main" id="{E9BC7CD2-F464-4D79-85C2-7331F0E88C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8530"/>
          <a:stretch>
            <a:fillRect/>
          </a:stretch>
        </p:blipFill>
        <p:spPr bwMode="auto">
          <a:xfrm>
            <a:off x="0" y="858644"/>
            <a:ext cx="6371679" cy="5318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5">
            <a:extLst>
              <a:ext uri="{FF2B5EF4-FFF2-40B4-BE49-F238E27FC236}">
                <a16:creationId xmlns:a16="http://schemas.microsoft.com/office/drawing/2014/main" id="{FFE3F453-2186-4AC3-A482-8B2731ADCFB1}"/>
              </a:ext>
            </a:extLst>
          </p:cNvPr>
          <p:cNvSpPr txBox="1"/>
          <p:nvPr/>
        </p:nvSpPr>
        <p:spPr>
          <a:xfrm>
            <a:off x="5672666" y="3077964"/>
            <a:ext cx="6096000" cy="1754326"/>
          </a:xfrm>
          <a:prstGeom prst="rect">
            <a:avLst/>
          </a:prstGeom>
          <a:noFill/>
        </p:spPr>
        <p:txBody>
          <a:bodyPr wrap="square">
            <a:spAutoFit/>
          </a:bodyPr>
          <a:lstStyle/>
          <a:p>
            <a:pPr algn="r" rtl="1"/>
            <a:r>
              <a:rPr lang="ar-MA" dirty="0"/>
              <a:t>المستوى الإجمالي لتدفق التجارة:</a:t>
            </a:r>
            <a:endParaRPr lang="fr-FR" dirty="0"/>
          </a:p>
          <a:p>
            <a:pPr algn="r" rtl="1"/>
            <a:r>
              <a:rPr lang="ar-MA" dirty="0"/>
              <a:t> الاستيراد</a:t>
            </a:r>
            <a:endParaRPr lang="fr-FR" dirty="0"/>
          </a:p>
          <a:p>
            <a:pPr algn="r" rtl="1"/>
            <a:r>
              <a:rPr lang="ar-MA" dirty="0"/>
              <a:t> التصدير </a:t>
            </a:r>
            <a:endParaRPr lang="fr-FR" dirty="0"/>
          </a:p>
          <a:p>
            <a:pPr algn="r" rtl="1"/>
            <a:r>
              <a:rPr lang="ar-MA" dirty="0"/>
              <a:t>المستوى التفصيلي لتدفق التجارة: </a:t>
            </a:r>
            <a:endParaRPr lang="fr-FR" dirty="0"/>
          </a:p>
          <a:p>
            <a:pPr algn="r" rtl="1"/>
            <a:r>
              <a:rPr lang="ar-MA" dirty="0"/>
              <a:t>الاستيراد للاستهلاك المحلي المباشر</a:t>
            </a:r>
            <a:endParaRPr lang="fr-FR" dirty="0"/>
          </a:p>
          <a:p>
            <a:pPr algn="r" rtl="1"/>
            <a:r>
              <a:rPr lang="ar-MA" dirty="0"/>
              <a:t> التصدير المنتظم المعاملات التي تتم بموجب إجراءات التجهيز الداخلي.</a:t>
            </a:r>
            <a:endParaRPr lang="fr-FR" dirty="0"/>
          </a:p>
        </p:txBody>
      </p:sp>
    </p:spTree>
    <p:extLst>
      <p:ext uri="{BB962C8B-B14F-4D97-AF65-F5344CB8AC3E}">
        <p14:creationId xmlns:p14="http://schemas.microsoft.com/office/powerpoint/2010/main" val="297844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1C8CC2-3A85-49C9-ABEC-9630DDE28EF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A46EF70-1685-4A1B-B8BB-518CB2D86A23}"/>
              </a:ext>
            </a:extLst>
          </p:cNvPr>
          <p:cNvSpPr>
            <a:spLocks noGrp="1"/>
          </p:cNvSpPr>
          <p:nvPr>
            <p:ph idx="1"/>
          </p:nvPr>
        </p:nvSpPr>
        <p:spPr/>
        <p:txBody>
          <a:bodyPr/>
          <a:lstStyle/>
          <a:p>
            <a:pPr algn="r" rtl="1"/>
            <a:r>
              <a:rPr lang="ar-MA" dirty="0"/>
              <a:t>أي خيار يجب اعتماده؟ </a:t>
            </a:r>
          </a:p>
          <a:p>
            <a:pPr algn="r" rtl="1"/>
            <a:r>
              <a:rPr lang="ar-MA" dirty="0"/>
              <a:t> هل هناك أي خيارات أخرى؟ </a:t>
            </a:r>
          </a:p>
          <a:p>
            <a:pPr algn="r" rtl="1"/>
            <a:endParaRPr lang="ar-MA" dirty="0"/>
          </a:p>
          <a:p>
            <a:pPr marL="0" indent="0" algn="ctr" rtl="1">
              <a:buNone/>
            </a:pPr>
            <a:r>
              <a:rPr lang="ar-MA" sz="6000" b="1" dirty="0"/>
              <a:t>شكرا</a:t>
            </a:r>
          </a:p>
        </p:txBody>
      </p:sp>
    </p:spTree>
    <p:extLst>
      <p:ext uri="{BB962C8B-B14F-4D97-AF65-F5344CB8AC3E}">
        <p14:creationId xmlns:p14="http://schemas.microsoft.com/office/powerpoint/2010/main" val="210427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1D7309-8F8F-4884-8E25-5497193E202A}"/>
              </a:ext>
            </a:extLst>
          </p:cNvPr>
          <p:cNvSpPr>
            <a:spLocks noGrp="1"/>
          </p:cNvSpPr>
          <p:nvPr>
            <p:ph type="title"/>
          </p:nvPr>
        </p:nvSpPr>
        <p:spPr/>
        <p:txBody>
          <a:bodyPr/>
          <a:lstStyle/>
          <a:p>
            <a:pPr algn="r" rtl="1"/>
            <a:r>
              <a:rPr lang="ar-MA" dirty="0">
                <a:solidFill>
                  <a:schemeClr val="accent1"/>
                </a:solidFill>
              </a:rPr>
              <a:t>المحتوى</a:t>
            </a:r>
            <a:endParaRPr lang="fr-FR" dirty="0">
              <a:solidFill>
                <a:schemeClr val="accent1"/>
              </a:solidFill>
            </a:endParaRPr>
          </a:p>
        </p:txBody>
      </p:sp>
      <p:sp>
        <p:nvSpPr>
          <p:cNvPr id="3" name="Espace réservé du contenu 2">
            <a:extLst>
              <a:ext uri="{FF2B5EF4-FFF2-40B4-BE49-F238E27FC236}">
                <a16:creationId xmlns:a16="http://schemas.microsoft.com/office/drawing/2014/main" id="{E4CBC41A-B95E-46E4-8BDD-495C475CAC6C}"/>
              </a:ext>
            </a:extLst>
          </p:cNvPr>
          <p:cNvSpPr>
            <a:spLocks noGrp="1"/>
          </p:cNvSpPr>
          <p:nvPr>
            <p:ph idx="1"/>
          </p:nvPr>
        </p:nvSpPr>
        <p:spPr/>
        <p:txBody>
          <a:bodyPr/>
          <a:lstStyle/>
          <a:p>
            <a:pPr algn="r" rtl="1"/>
            <a:r>
              <a:rPr lang="ar-MA" dirty="0"/>
              <a:t>توصيات </a:t>
            </a:r>
            <a:r>
              <a:rPr lang="fr-FR" dirty="0"/>
              <a:t>IMTS 2010 </a:t>
            </a:r>
          </a:p>
          <a:p>
            <a:pPr algn="r" rtl="1"/>
            <a:r>
              <a:rPr lang="ar-MA" dirty="0"/>
              <a:t>القضايا</a:t>
            </a:r>
            <a:endParaRPr lang="fr-FR" dirty="0"/>
          </a:p>
          <a:p>
            <a:pPr algn="r" rtl="1"/>
            <a:r>
              <a:rPr lang="ar-MA" dirty="0"/>
              <a:t>الاختيارات المقترحة</a:t>
            </a:r>
            <a:endParaRPr lang="fr-FR" dirty="0"/>
          </a:p>
          <a:p>
            <a:pPr algn="r" rtl="1"/>
            <a:r>
              <a:rPr lang="ar-MA" dirty="0"/>
              <a:t>تجربة المغرب: استخدام الإجراءات الجمركية</a:t>
            </a:r>
          </a:p>
        </p:txBody>
      </p:sp>
    </p:spTree>
    <p:extLst>
      <p:ext uri="{BB962C8B-B14F-4D97-AF65-F5344CB8AC3E}">
        <p14:creationId xmlns:p14="http://schemas.microsoft.com/office/powerpoint/2010/main" val="98180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ED571-5905-495E-8065-8206FC2A6EF7}"/>
              </a:ext>
            </a:extLst>
          </p:cNvPr>
          <p:cNvSpPr>
            <a:spLocks noGrp="1"/>
          </p:cNvSpPr>
          <p:nvPr>
            <p:ph type="title"/>
          </p:nvPr>
        </p:nvSpPr>
        <p:spPr>
          <a:xfrm>
            <a:off x="838200" y="365126"/>
            <a:ext cx="10515600" cy="566208"/>
          </a:xfrm>
        </p:spPr>
        <p:txBody>
          <a:bodyPr>
            <a:normAutofit fontScale="90000"/>
          </a:bodyPr>
          <a:lstStyle/>
          <a:p>
            <a:pPr algn="r" rtl="1"/>
            <a:r>
              <a:rPr lang="ar-MA" dirty="0">
                <a:solidFill>
                  <a:schemeClr val="accent1"/>
                </a:solidFill>
              </a:rPr>
              <a:t>توصيات </a:t>
            </a:r>
            <a:r>
              <a:rPr lang="fr-FR" dirty="0">
                <a:solidFill>
                  <a:schemeClr val="accent1"/>
                </a:solidFill>
              </a:rPr>
              <a:t>IMTS 2010 </a:t>
            </a:r>
          </a:p>
        </p:txBody>
      </p:sp>
      <p:sp>
        <p:nvSpPr>
          <p:cNvPr id="3" name="Espace réservé du contenu 2">
            <a:extLst>
              <a:ext uri="{FF2B5EF4-FFF2-40B4-BE49-F238E27FC236}">
                <a16:creationId xmlns:a16="http://schemas.microsoft.com/office/drawing/2014/main" id="{CEE8C02B-2174-4873-A93F-3747C0706E69}"/>
              </a:ext>
            </a:extLst>
          </p:cNvPr>
          <p:cNvSpPr>
            <a:spLocks noGrp="1"/>
          </p:cNvSpPr>
          <p:nvPr>
            <p:ph idx="1"/>
          </p:nvPr>
        </p:nvSpPr>
        <p:spPr/>
        <p:txBody>
          <a:bodyPr/>
          <a:lstStyle/>
          <a:p>
            <a:pPr algn="r" rtl="1">
              <a:buClr>
                <a:schemeClr val="accent1"/>
              </a:buClr>
              <a:buFont typeface="Wingdings" panose="05000000000000000000" pitchFamily="2" charset="2"/>
              <a:buChar char="§"/>
            </a:pPr>
            <a:r>
              <a:rPr lang="ar-MA" dirty="0"/>
              <a:t>تعريف الدليل </a:t>
            </a:r>
            <a:r>
              <a:rPr lang="fr-FR" dirty="0"/>
              <a:t>IMTS 2010:</a:t>
            </a:r>
            <a:endParaRPr lang="ar-MA" dirty="0"/>
          </a:p>
          <a:p>
            <a:pPr lvl="1" algn="r" rtl="1">
              <a:buClr>
                <a:schemeClr val="accent1"/>
              </a:buClr>
            </a:pPr>
            <a:r>
              <a:rPr lang="ar-MA" dirty="0">
                <a:solidFill>
                  <a:schemeClr val="accent1"/>
                </a:solidFill>
              </a:rPr>
              <a:t>"المعاملة التي تطبقها الجمارك على البضائع الخاضعة للرقابة الجمركية".</a:t>
            </a:r>
            <a:endParaRPr lang="fr-FR" dirty="0">
              <a:solidFill>
                <a:schemeClr val="accent1"/>
              </a:solidFill>
            </a:endParaRPr>
          </a:p>
          <a:p>
            <a:pPr algn="r" rtl="1">
              <a:buClr>
                <a:schemeClr val="accent1"/>
              </a:buClr>
              <a:buFont typeface="Courier New" panose="02070309020205020404" pitchFamily="49" charset="0"/>
              <a:buChar char="o"/>
            </a:pPr>
            <a:r>
              <a:rPr lang="ar-MA" dirty="0"/>
              <a:t>يُعدّ الإجراء الجمركي أساس التحديد الدقيق لتدفقات البضائع المراد إدراجها أو استبعادها ضمن التجارة العامة أو الخاصة.</a:t>
            </a:r>
            <a:endParaRPr lang="fr-FR" dirty="0"/>
          </a:p>
          <a:p>
            <a:pPr algn="r" rtl="1">
              <a:buClr>
                <a:schemeClr val="accent1"/>
              </a:buClr>
              <a:buFont typeface="Wingdings" panose="05000000000000000000" pitchFamily="2" charset="2"/>
              <a:buChar char="§"/>
            </a:pPr>
            <a:r>
              <a:rPr lang="ar-MA" dirty="0"/>
              <a:t>يُبيّن البيان الجمركي الإجراءات الجمركية التي تدخل بموجبها البضائع إلى الدولة أو تنتقل داخلها أو تغادرها.</a:t>
            </a:r>
            <a:endParaRPr lang="fr-FR" dirty="0"/>
          </a:p>
          <a:p>
            <a:pPr algn="r" rtl="1">
              <a:buClr>
                <a:schemeClr val="accent1"/>
              </a:buClr>
              <a:buFont typeface="Wingdings" panose="05000000000000000000" pitchFamily="2" charset="2"/>
              <a:buChar char="§"/>
            </a:pPr>
            <a:r>
              <a:rPr lang="ar-MA" dirty="0"/>
              <a:t>تطبق الجمارك عادةً نظام رموز يسمح بتحديد تدفقات البضائع ويمنع التسجيل المزدوج للبضائع التي خضعت لعدة إجراءات جمركية.</a:t>
            </a:r>
            <a:endParaRPr lang="fr-FR" dirty="0"/>
          </a:p>
        </p:txBody>
      </p:sp>
    </p:spTree>
    <p:extLst>
      <p:ext uri="{BB962C8B-B14F-4D97-AF65-F5344CB8AC3E}">
        <p14:creationId xmlns:p14="http://schemas.microsoft.com/office/powerpoint/2010/main" val="365769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27D9E-8DD5-49BA-B51B-BD27E38E7C9D}"/>
              </a:ext>
            </a:extLst>
          </p:cNvPr>
          <p:cNvSpPr>
            <a:spLocks noGrp="1"/>
          </p:cNvSpPr>
          <p:nvPr>
            <p:ph type="title"/>
          </p:nvPr>
        </p:nvSpPr>
        <p:spPr/>
        <p:txBody>
          <a:bodyPr/>
          <a:lstStyle/>
          <a:p>
            <a:pPr algn="r" rtl="1"/>
            <a:r>
              <a:rPr lang="ar-MA" dirty="0">
                <a:solidFill>
                  <a:schemeClr val="accent1"/>
                </a:solidFill>
              </a:rPr>
              <a:t>التوصيات الحالية دليل 2010</a:t>
            </a:r>
            <a:endParaRPr lang="fr-FR" dirty="0">
              <a:solidFill>
                <a:schemeClr val="accent1"/>
              </a:solidFill>
            </a:endParaRPr>
          </a:p>
        </p:txBody>
      </p:sp>
      <p:sp>
        <p:nvSpPr>
          <p:cNvPr id="3" name="Espace réservé du contenu 2">
            <a:extLst>
              <a:ext uri="{FF2B5EF4-FFF2-40B4-BE49-F238E27FC236}">
                <a16:creationId xmlns:a16="http://schemas.microsoft.com/office/drawing/2014/main" id="{9AD3FEB4-D6BA-4F7F-9800-AC36C183810D}"/>
              </a:ext>
            </a:extLst>
          </p:cNvPr>
          <p:cNvSpPr>
            <a:spLocks noGrp="1"/>
          </p:cNvSpPr>
          <p:nvPr>
            <p:ph idx="1"/>
          </p:nvPr>
        </p:nvSpPr>
        <p:spPr/>
        <p:txBody>
          <a:bodyPr>
            <a:normAutofit fontScale="92500" lnSpcReduction="10000"/>
          </a:bodyPr>
          <a:lstStyle/>
          <a:p>
            <a:pPr algn="r" rtl="1"/>
            <a:r>
              <a:rPr lang="ar-MA" b="1" i="1" dirty="0">
                <a:solidFill>
                  <a:schemeClr val="accent1"/>
                </a:solidFill>
              </a:rPr>
              <a:t>نظام التجارة (الفصل الثاني)</a:t>
            </a:r>
            <a:r>
              <a:rPr lang="ar-MA" dirty="0"/>
              <a:t>2.19. معلومات حول الإجراءات الجمركية المطبقة. </a:t>
            </a:r>
          </a:p>
          <a:p>
            <a:pPr algn="r" rtl="1"/>
            <a:r>
              <a:rPr lang="ar-MA" dirty="0"/>
              <a:t>يُوصى بإدراج معلومات حول الإجراءات الجمركية المطبقة على المعاملات الفردية (أو طبيعة المعاملة) ضمن مجموعة بيانات إحصاءات التجارة، وذلك لتسهيل تحديد عمليات إعادة التصدير وإعادة الاستيراد، وكذلك أنواع أخرى من التجارة، مثل البضائع المعدة للمعالجة، والتجارة بين الأطراف ذات الصلة، والبضائع المرسلة بالشحن، وما إلى ذلك، قدر الإمكان.</a:t>
            </a:r>
          </a:p>
          <a:p>
            <a:pPr algn="r" rtl="1"/>
            <a:r>
              <a:rPr lang="ar-MA" dirty="0"/>
              <a:t> علاوة على ذلك، يُوصى، إذا لم تكن الجمارك هي الجهة المسؤولة عن جمع إحصاءات التجارة، بإدراج هذه المعلومات بانتظام ضمن مجموعة البيانات التي تقدمها الجمارك للجهة المسؤولة عن جمع إحصاءات التجارة في البلد المعني.</a:t>
            </a:r>
          </a:p>
          <a:p>
            <a:pPr algn="r" rtl="1"/>
            <a:r>
              <a:rPr lang="ar-MA" b="1" dirty="0">
                <a:solidFill>
                  <a:schemeClr val="accent1"/>
                </a:solidFill>
              </a:rPr>
              <a:t>استراتيجيات جمع البيانات (الفصل الثامن)</a:t>
            </a:r>
            <a:r>
              <a:rPr lang="ar-MA" dirty="0"/>
              <a:t>8.6. معلومات حول الإجراءات الجمركية. يُوصى بإدراج معلومات حول الإجراءات الجمركية المطبقة على المعاملات الفردية ضمن مجموعة البيانات التي تقدمها الجمارك للجهة المسؤولة عن جمع إحصاءات التجارة الدولية للبضائع.</a:t>
            </a:r>
            <a:endParaRPr lang="fr-FR" dirty="0"/>
          </a:p>
        </p:txBody>
      </p:sp>
    </p:spTree>
    <p:extLst>
      <p:ext uri="{BB962C8B-B14F-4D97-AF65-F5344CB8AC3E}">
        <p14:creationId xmlns:p14="http://schemas.microsoft.com/office/powerpoint/2010/main" val="62613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39AF7A-B5F0-49C5-976A-47EAFFDB0C10}"/>
              </a:ext>
            </a:extLst>
          </p:cNvPr>
          <p:cNvSpPr>
            <a:spLocks noGrp="1"/>
          </p:cNvSpPr>
          <p:nvPr>
            <p:ph idx="1"/>
          </p:nvPr>
        </p:nvSpPr>
        <p:spPr/>
        <p:txBody>
          <a:bodyPr/>
          <a:lstStyle/>
          <a:p>
            <a:pPr algn="r" rtl="1"/>
            <a:r>
              <a:rPr lang="ar-MA" dirty="0"/>
              <a:t>استراتيجيات جمع البيانات (الفصل الثامن)8.4. يُوصى بأن يتعاون الإحصائيون بشكل وثيق مع خبراء الجمارك لضمان التوزيع الصحيح لرموز الإجراءات الجمركية والمعاملات التجارية المرتبطة بها وفقًا لنظام التجارة العام أو الخاص. </a:t>
            </a:r>
          </a:p>
          <a:p>
            <a:pPr algn="r" rtl="1"/>
            <a:r>
              <a:rPr lang="ar-MA" dirty="0"/>
              <a:t>تُحدد ملاحق اتفاقية كيوتو المُعدّلة مجموعة من الإجراءات الجمركية، وتُقدم المعايير والممارسات </a:t>
            </a:r>
            <a:r>
              <a:rPr lang="ar-MA" dirty="0" err="1"/>
              <a:t>المُوصى</a:t>
            </a:r>
            <a:r>
              <a:rPr lang="ar-MA" dirty="0"/>
              <a:t> بها بشأن تلك الأنشطة.</a:t>
            </a:r>
            <a:endParaRPr lang="fr-FR" dirty="0"/>
          </a:p>
        </p:txBody>
      </p:sp>
      <p:sp>
        <p:nvSpPr>
          <p:cNvPr id="4" name="Titre 1">
            <a:extLst>
              <a:ext uri="{FF2B5EF4-FFF2-40B4-BE49-F238E27FC236}">
                <a16:creationId xmlns:a16="http://schemas.microsoft.com/office/drawing/2014/main" id="{D3602238-29C4-466D-8189-8B4C8EF1BB0C}"/>
              </a:ext>
            </a:extLst>
          </p:cNvPr>
          <p:cNvSpPr>
            <a:spLocks noGrp="1"/>
          </p:cNvSpPr>
          <p:nvPr>
            <p:ph type="title"/>
          </p:nvPr>
        </p:nvSpPr>
        <p:spPr>
          <a:xfrm>
            <a:off x="838200" y="365125"/>
            <a:ext cx="10515600" cy="1325563"/>
          </a:xfrm>
        </p:spPr>
        <p:txBody>
          <a:bodyPr/>
          <a:lstStyle/>
          <a:p>
            <a:pPr algn="r" rtl="1"/>
            <a:r>
              <a:rPr lang="ar-MA" dirty="0">
                <a:solidFill>
                  <a:schemeClr val="accent1"/>
                </a:solidFill>
              </a:rPr>
              <a:t>التوصيات الحالية دليل 2010</a:t>
            </a:r>
            <a:endParaRPr lang="fr-FR" dirty="0">
              <a:solidFill>
                <a:schemeClr val="accent1"/>
              </a:solidFill>
            </a:endParaRPr>
          </a:p>
        </p:txBody>
      </p:sp>
    </p:spTree>
    <p:extLst>
      <p:ext uri="{BB962C8B-B14F-4D97-AF65-F5344CB8AC3E}">
        <p14:creationId xmlns:p14="http://schemas.microsoft.com/office/powerpoint/2010/main" val="3051304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23AB4B-6C7C-485D-970E-80FBAD96A996}"/>
              </a:ext>
            </a:extLst>
          </p:cNvPr>
          <p:cNvSpPr>
            <a:spLocks noGrp="1"/>
          </p:cNvSpPr>
          <p:nvPr>
            <p:ph type="title"/>
          </p:nvPr>
        </p:nvSpPr>
        <p:spPr/>
        <p:txBody>
          <a:bodyPr/>
          <a:lstStyle/>
          <a:p>
            <a:pPr algn="r" rtl="1"/>
            <a:r>
              <a:rPr lang="ar-MA" dirty="0">
                <a:solidFill>
                  <a:schemeClr val="accent1"/>
                </a:solidFill>
              </a:rPr>
              <a:t>الاشكاليات</a:t>
            </a:r>
            <a:endParaRPr lang="fr-FR" dirty="0">
              <a:solidFill>
                <a:schemeClr val="accent1"/>
              </a:solidFill>
            </a:endParaRPr>
          </a:p>
        </p:txBody>
      </p:sp>
      <p:sp>
        <p:nvSpPr>
          <p:cNvPr id="3" name="Espace réservé du contenu 2">
            <a:extLst>
              <a:ext uri="{FF2B5EF4-FFF2-40B4-BE49-F238E27FC236}">
                <a16:creationId xmlns:a16="http://schemas.microsoft.com/office/drawing/2014/main" id="{3E416970-ADC2-4FC2-974F-87730B33E380}"/>
              </a:ext>
            </a:extLst>
          </p:cNvPr>
          <p:cNvSpPr>
            <a:spLocks noGrp="1"/>
          </p:cNvSpPr>
          <p:nvPr>
            <p:ph idx="1"/>
          </p:nvPr>
        </p:nvSpPr>
        <p:spPr/>
        <p:txBody>
          <a:bodyPr/>
          <a:lstStyle/>
          <a:p>
            <a:pPr algn="r" rtl="1"/>
            <a:r>
              <a:rPr lang="ar-MA" dirty="0"/>
              <a:t>اختلافات في تطبيق بعض الإجراءات الجمركية بين الدول: </a:t>
            </a:r>
          </a:p>
          <a:p>
            <a:pPr algn="r" rtl="1"/>
            <a:r>
              <a:rPr lang="ar-MA" dirty="0"/>
              <a:t>قد لا تلتزم الدول دائمًا بالمعايير والممارسات الموصي بها في اتفاقية كيوتو المنقحة</a:t>
            </a:r>
            <a:r>
              <a:rPr lang="fr-FR" dirty="0"/>
              <a:t> </a:t>
            </a:r>
            <a:r>
              <a:rPr lang="ar-MA" dirty="0"/>
              <a:t>بدقة، أو قد تمتلك إجراءات أخرى بالإضافة إلى تلك المحددة فيها.</a:t>
            </a:r>
          </a:p>
          <a:p>
            <a:pPr algn="r" rtl="1"/>
            <a:r>
              <a:rPr lang="ar-MA" dirty="0"/>
              <a:t>عادةً ما تُعدّ الدول قائمة خاصة بها بالإجراءات الجمركية.</a:t>
            </a:r>
          </a:p>
          <a:p>
            <a:pPr algn="r" rtl="1"/>
            <a:r>
              <a:rPr lang="ar-MA" dirty="0"/>
              <a:t>من الصعب جعل المعلومات الإحصائية قابلة للمقارنة دوليًا.</a:t>
            </a:r>
          </a:p>
          <a:p>
            <a:pPr algn="r" rtl="1"/>
            <a:r>
              <a:rPr lang="ar-MA" dirty="0"/>
              <a:t>قد لا تُلبي الإجراءات الجمركية دائمًا جميع الاحتياجات الإحصائية.</a:t>
            </a:r>
          </a:p>
          <a:p>
            <a:pPr algn="r" rtl="1"/>
            <a:r>
              <a:rPr lang="ar-MA" dirty="0"/>
              <a:t>إمكانية الوصول إلى رموز الإجراءات الجمركية: قد لا تُدرج المعلومات المتعلقة بالإجراءات الجمركية في مجموعة البيانات التي تُقدمها الجمارك لخبراء الإحصاءات التجارية.</a:t>
            </a:r>
            <a:endParaRPr lang="fr-FR" dirty="0"/>
          </a:p>
        </p:txBody>
      </p:sp>
    </p:spTree>
    <p:extLst>
      <p:ext uri="{BB962C8B-B14F-4D97-AF65-F5344CB8AC3E}">
        <p14:creationId xmlns:p14="http://schemas.microsoft.com/office/powerpoint/2010/main" val="2858211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33FD3A-E07B-4A66-9C78-793B0F062059}"/>
              </a:ext>
            </a:extLst>
          </p:cNvPr>
          <p:cNvSpPr>
            <a:spLocks noGrp="1"/>
          </p:cNvSpPr>
          <p:nvPr>
            <p:ph type="title"/>
          </p:nvPr>
        </p:nvSpPr>
        <p:spPr/>
        <p:txBody>
          <a:bodyPr/>
          <a:lstStyle/>
          <a:p>
            <a:pPr algn="r" rtl="1"/>
            <a:r>
              <a:rPr lang="ar-MA" dirty="0">
                <a:solidFill>
                  <a:schemeClr val="accent1"/>
                </a:solidFill>
              </a:rPr>
              <a:t>الاختيارات المقترحة</a:t>
            </a:r>
            <a:endParaRPr lang="fr-FR" dirty="0">
              <a:solidFill>
                <a:schemeClr val="accent1"/>
              </a:solidFill>
            </a:endParaRPr>
          </a:p>
        </p:txBody>
      </p:sp>
      <p:sp>
        <p:nvSpPr>
          <p:cNvPr id="3" name="Espace réservé du contenu 2">
            <a:extLst>
              <a:ext uri="{FF2B5EF4-FFF2-40B4-BE49-F238E27FC236}">
                <a16:creationId xmlns:a16="http://schemas.microsoft.com/office/drawing/2014/main" id="{221D85D3-DD4B-441D-841D-6B7C8522FC6D}"/>
              </a:ext>
            </a:extLst>
          </p:cNvPr>
          <p:cNvSpPr>
            <a:spLocks noGrp="1"/>
          </p:cNvSpPr>
          <p:nvPr>
            <p:ph idx="1"/>
          </p:nvPr>
        </p:nvSpPr>
        <p:spPr/>
        <p:txBody>
          <a:bodyPr/>
          <a:lstStyle/>
          <a:p>
            <a:pPr lvl="2" algn="r" rtl="1"/>
            <a:r>
              <a:rPr lang="ar-MA" sz="3200" dirty="0">
                <a:solidFill>
                  <a:schemeClr val="accent1"/>
                </a:solidFill>
              </a:rPr>
              <a:t>الخيار 1</a:t>
            </a:r>
            <a:endParaRPr lang="fr-FR" sz="3200" dirty="0">
              <a:solidFill>
                <a:schemeClr val="accent1"/>
              </a:solidFill>
            </a:endParaRPr>
          </a:p>
          <a:p>
            <a:pPr algn="r" rtl="1"/>
            <a:r>
              <a:rPr lang="ar-MA" dirty="0"/>
              <a:t>تطوير مجموعة موحدة من رموز الإجراءات الجمركية التفصيلية من خلال التعاون مع منظمة الجمارك العالمية</a:t>
            </a:r>
            <a:endParaRPr lang="fr-FR" dirty="0"/>
          </a:p>
          <a:p>
            <a:pPr algn="r" rtl="1"/>
            <a:r>
              <a:rPr lang="ar-MA" dirty="0"/>
              <a:t>المزايا:</a:t>
            </a:r>
          </a:p>
          <a:p>
            <a:pPr marL="457200" lvl="1" indent="0" algn="r" rtl="1">
              <a:buNone/>
            </a:pPr>
            <a:r>
              <a:rPr lang="ar-MA" dirty="0"/>
              <a:t>- يتيح إمكانية مقارنة البيانات (بيانات قابلة للمقارنة دوليًا)</a:t>
            </a:r>
          </a:p>
          <a:p>
            <a:pPr marL="457200" lvl="1" indent="0" algn="r" rtl="1">
              <a:buNone/>
            </a:pPr>
            <a:r>
              <a:rPr lang="ar-MA" dirty="0"/>
              <a:t>- الحصول على إحصاءات مفصلة</a:t>
            </a:r>
          </a:p>
          <a:p>
            <a:pPr algn="r" rtl="1"/>
            <a:r>
              <a:rPr lang="ar-MA" dirty="0"/>
              <a:t>القيود: يتطلب اعتماد قائمة موحدة وإعادة هيكلة قد تكون غير عملية لبعض الدول.</a:t>
            </a:r>
            <a:endParaRPr lang="fr-FR" dirty="0"/>
          </a:p>
        </p:txBody>
      </p:sp>
    </p:spTree>
    <p:extLst>
      <p:ext uri="{BB962C8B-B14F-4D97-AF65-F5344CB8AC3E}">
        <p14:creationId xmlns:p14="http://schemas.microsoft.com/office/powerpoint/2010/main" val="167498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F9C5E-22AC-4A15-8395-DC19389A8395}"/>
              </a:ext>
            </a:extLst>
          </p:cNvPr>
          <p:cNvSpPr>
            <a:spLocks noGrp="1"/>
          </p:cNvSpPr>
          <p:nvPr>
            <p:ph type="title"/>
          </p:nvPr>
        </p:nvSpPr>
        <p:spPr/>
        <p:txBody>
          <a:bodyPr/>
          <a:lstStyle/>
          <a:p>
            <a:pPr algn="r" rtl="1"/>
            <a:r>
              <a:rPr lang="ar-MA" sz="4400" dirty="0">
                <a:solidFill>
                  <a:schemeClr val="accent1"/>
                </a:solidFill>
              </a:rPr>
              <a:t>الخيار2 </a:t>
            </a:r>
            <a:endParaRPr lang="fr-FR" dirty="0"/>
          </a:p>
        </p:txBody>
      </p:sp>
      <p:sp>
        <p:nvSpPr>
          <p:cNvPr id="3" name="Espace réservé du contenu 2">
            <a:extLst>
              <a:ext uri="{FF2B5EF4-FFF2-40B4-BE49-F238E27FC236}">
                <a16:creationId xmlns:a16="http://schemas.microsoft.com/office/drawing/2014/main" id="{0B4C5057-C9FD-4EFD-9406-19E437CCA289}"/>
              </a:ext>
            </a:extLst>
          </p:cNvPr>
          <p:cNvSpPr>
            <a:spLocks noGrp="1"/>
          </p:cNvSpPr>
          <p:nvPr>
            <p:ph idx="1"/>
          </p:nvPr>
        </p:nvSpPr>
        <p:spPr/>
        <p:txBody>
          <a:bodyPr>
            <a:normAutofit lnSpcReduction="10000"/>
          </a:bodyPr>
          <a:lstStyle/>
          <a:p>
            <a:pPr marL="0" indent="0" algn="ctr" rtl="1">
              <a:buNone/>
            </a:pPr>
            <a:r>
              <a:rPr lang="ar-MA" dirty="0">
                <a:solidFill>
                  <a:schemeClr val="accent1"/>
                </a:solidFill>
              </a:rPr>
              <a:t>طوير كل دولة لمجموعة واسعة من الإجراءات الجمركية لتلبية احتياجات الرقابة الجمركية وإحصاءات التجارة</a:t>
            </a:r>
            <a:r>
              <a:rPr lang="ar-MA" dirty="0"/>
              <a:t>.</a:t>
            </a:r>
            <a:endParaRPr lang="fr-FR" dirty="0"/>
          </a:p>
          <a:p>
            <a:pPr algn="r" rtl="1"/>
            <a:r>
              <a:rPr lang="ar-MA" dirty="0">
                <a:solidFill>
                  <a:schemeClr val="accent1"/>
                </a:solidFill>
              </a:rPr>
              <a:t>التوصيات:</a:t>
            </a:r>
          </a:p>
          <a:p>
            <a:pPr algn="r" rtl="1"/>
            <a:r>
              <a:rPr lang="ar-MA" dirty="0"/>
              <a:t> قد لا تُلبي الإجراءات الجمركية جميع الاحتياجات الإحصائية دائمًا.</a:t>
            </a:r>
            <a:endParaRPr lang="fr-FR" dirty="0"/>
          </a:p>
          <a:p>
            <a:pPr algn="r" rtl="1"/>
            <a:r>
              <a:rPr lang="ar-MA" dirty="0"/>
              <a:t> ينبغي على مُعدّي البيانات التعاون مع إدارة الجمارك لتطوير رموز جمركية أكثر تفصيلًا، مع مراعاة عدم تحميل الجمارك والتجار أعباءً إدارية أو مالية إضافية.</a:t>
            </a:r>
            <a:endParaRPr lang="fr-FR" dirty="0"/>
          </a:p>
          <a:p>
            <a:pPr algn="r" rtl="1"/>
            <a:r>
              <a:rPr lang="ar-MA" dirty="0"/>
              <a:t> ينبغي على الإحصائيين إنشاء جدول ربط بين الإجراءات الجمركية والإجراءات الإحصائية لتحسين الاستبعاد والشمول، ودمجه في قاعدة بياناتهم.</a:t>
            </a:r>
            <a:endParaRPr lang="fr-FR" dirty="0"/>
          </a:p>
          <a:p>
            <a:pPr algn="r" rtl="1"/>
            <a:r>
              <a:rPr lang="ar-MA" dirty="0"/>
              <a:t>عندما لا تُغطي إجراءات جمركية مُحددة حركة البضائع، ينبغي على مُعدّي البيانات وضع معايير لتحديد هذه المعاملات، وخاصةً لأغراض ميزان المدفوعات.</a:t>
            </a:r>
            <a:endParaRPr lang="fr-FR" dirty="0"/>
          </a:p>
        </p:txBody>
      </p:sp>
    </p:spTree>
    <p:extLst>
      <p:ext uri="{BB962C8B-B14F-4D97-AF65-F5344CB8AC3E}">
        <p14:creationId xmlns:p14="http://schemas.microsoft.com/office/powerpoint/2010/main" val="153464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F8A75C-B8D1-4D75-8E5C-71D30D48BEBA}"/>
              </a:ext>
            </a:extLst>
          </p:cNvPr>
          <p:cNvSpPr>
            <a:spLocks noGrp="1"/>
          </p:cNvSpPr>
          <p:nvPr>
            <p:ph type="title"/>
          </p:nvPr>
        </p:nvSpPr>
        <p:spPr>
          <a:xfrm>
            <a:off x="1176867" y="3006725"/>
            <a:ext cx="10515600" cy="1325563"/>
          </a:xfrm>
        </p:spPr>
        <p:txBody>
          <a:bodyPr/>
          <a:lstStyle/>
          <a:p>
            <a:pPr algn="ctr" rtl="1"/>
            <a:r>
              <a:rPr lang="ar-MA" dirty="0">
                <a:solidFill>
                  <a:schemeClr val="accent1"/>
                </a:solidFill>
              </a:rPr>
              <a:t>استخدام الإجراءات الجمركية تجربة المغرب</a:t>
            </a:r>
            <a:endParaRPr lang="fr-FR" dirty="0">
              <a:solidFill>
                <a:schemeClr val="accent1"/>
              </a:solidFill>
            </a:endParaRPr>
          </a:p>
        </p:txBody>
      </p:sp>
    </p:spTree>
    <p:extLst>
      <p:ext uri="{BB962C8B-B14F-4D97-AF65-F5344CB8AC3E}">
        <p14:creationId xmlns:p14="http://schemas.microsoft.com/office/powerpoint/2010/main" val="172051251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19F519AFC9644FB8D3D4B9DB76C27E" ma:contentTypeVersion="18" ma:contentTypeDescription="Create a new document." ma:contentTypeScope="" ma:versionID="0b957bb7963042d4a5e414c211d97b08">
  <xsd:schema xmlns:xsd="http://www.w3.org/2001/XMLSchema" xmlns:xs="http://www.w3.org/2001/XMLSchema" xmlns:p="http://schemas.microsoft.com/office/2006/metadata/properties" xmlns:ns2="cfc03cda-bc36-4859-b431-cc9043cb4594" xmlns:ns3="4774538e-7891-43b6-a84b-740af6ca28fe" xmlns:ns4="985ec44e-1bab-4c0b-9df0-6ba128686fc9" targetNamespace="http://schemas.microsoft.com/office/2006/metadata/properties" ma:root="true" ma:fieldsID="b86b21f3dfa4e337314fa6398e7dd9d8" ns2:_="" ns3:_="" ns4:_="">
    <xsd:import namespace="cfc03cda-bc36-4859-b431-cc9043cb4594"/>
    <xsd:import namespace="4774538e-7891-43b6-a84b-740af6ca28fe"/>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c03cda-bc36-4859-b431-cc9043cb45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74538e-7891-43b6-a84b-740af6ca28f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8821def-ab9c-48d5-91c1-11f7b21153fe}" ma:internalName="TaxCatchAll" ma:showField="CatchAllData" ma:web="4774538e-7891-43b6-a84b-740af6ca28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cfc03cda-bc36-4859-b431-cc9043cb45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EBB783C-74D3-48A0-8D31-A9821264D71D}"/>
</file>

<file path=customXml/itemProps2.xml><?xml version="1.0" encoding="utf-8"?>
<ds:datastoreItem xmlns:ds="http://schemas.openxmlformats.org/officeDocument/2006/customXml" ds:itemID="{65BB7BE8-29CA-44C1-A466-BC8F62B5313A}"/>
</file>

<file path=customXml/itemProps3.xml><?xml version="1.0" encoding="utf-8"?>
<ds:datastoreItem xmlns:ds="http://schemas.openxmlformats.org/officeDocument/2006/customXml" ds:itemID="{A4DF7DB6-0BF8-4131-A692-A56B27287F20}"/>
</file>

<file path=docProps/app.xml><?xml version="1.0" encoding="utf-8"?>
<Properties xmlns="http://schemas.openxmlformats.org/officeDocument/2006/extended-properties" xmlns:vt="http://schemas.openxmlformats.org/officeDocument/2006/docPropsVTypes">
  <TotalTime>1927</TotalTime>
  <Words>812</Words>
  <Application>Microsoft Office PowerPoint</Application>
  <PresentationFormat>Grand écran</PresentationFormat>
  <Paragraphs>74</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Book Antiqua</vt:lpstr>
      <vt:lpstr>Calibri</vt:lpstr>
      <vt:lpstr>Calibri Light</vt:lpstr>
      <vt:lpstr>Courier New</vt:lpstr>
      <vt:lpstr>Wingdings</vt:lpstr>
      <vt:lpstr>Thème Office</vt:lpstr>
      <vt:lpstr> v.12 تدفق التجارة وطبيعة المعاملات ورموز الإجراءات الجمركية (السلع)</vt:lpstr>
      <vt:lpstr>المحتوى</vt:lpstr>
      <vt:lpstr>توصيات IMTS 2010 </vt:lpstr>
      <vt:lpstr>التوصيات الحالية دليل 2010</vt:lpstr>
      <vt:lpstr>التوصيات الحالية دليل 2010</vt:lpstr>
      <vt:lpstr>الاشكاليات</vt:lpstr>
      <vt:lpstr>الاختيارات المقترحة</vt:lpstr>
      <vt:lpstr>الخيار2 </vt:lpstr>
      <vt:lpstr>استخدام الإجراءات الجمركية تجربة المغرب</vt:lpstr>
      <vt:lpstr>جدول مطابقة الإجراءات الجمركية للإجراءات الإحصائية</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OULJOUR Houssein</dc:creator>
  <cp:lastModifiedBy>OULJOUR Houssein</cp:lastModifiedBy>
  <cp:revision>18</cp:revision>
  <dcterms:created xsi:type="dcterms:W3CDTF">2025-04-12T11:32:41Z</dcterms:created>
  <dcterms:modified xsi:type="dcterms:W3CDTF">2025-04-13T19:39:56Z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0x0101000719F519AFC9644FB8D3D4B9DB76C27E</vt:lpwstr>
  </property>
</Properties>
</file>